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67" r:id="rId4"/>
    <p:sldId id="276" r:id="rId5"/>
    <p:sldId id="268" r:id="rId6"/>
    <p:sldId id="270" r:id="rId7"/>
    <p:sldId id="271" r:id="rId8"/>
    <p:sldId id="272" r:id="rId9"/>
    <p:sldId id="277" r:id="rId10"/>
    <p:sldId id="273" r:id="rId11"/>
    <p:sldId id="274" r:id="rId12"/>
    <p:sldId id="275" r:id="rId13"/>
    <p:sldId id="259" r:id="rId14"/>
    <p:sldId id="278" r:id="rId15"/>
  </p:sldIdLst>
  <p:sldSz cx="18288000" cy="10287000"/>
  <p:notesSz cx="6858000" cy="9144000"/>
  <p:embeddedFontLst>
    <p:embeddedFont>
      <p:font typeface="Source Han Sans KR Bold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9" autoAdjust="0"/>
    <p:restoredTop sz="94622" autoAdjust="0"/>
  </p:normalViewPr>
  <p:slideViewPr>
    <p:cSldViewPr>
      <p:cViewPr varScale="1">
        <p:scale>
          <a:sx n="71" d="100"/>
          <a:sy n="71" d="100"/>
        </p:scale>
        <p:origin x="21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localhost:8080/cgi-bin/web_Sepsis_05.py" TargetMode="Externa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509851" y="31938"/>
            <a:ext cx="2364796" cy="2474786"/>
          </a:xfrm>
          <a:custGeom>
            <a:avLst/>
            <a:gdLst/>
            <a:ahLst/>
            <a:cxnLst/>
            <a:rect l="l" t="t" r="r" b="b"/>
            <a:pathLst>
              <a:path w="2364796" h="2474786">
                <a:moveTo>
                  <a:pt x="0" y="0"/>
                </a:moveTo>
                <a:lnTo>
                  <a:pt x="2364796" y="0"/>
                </a:lnTo>
                <a:lnTo>
                  <a:pt x="2364796" y="2474786"/>
                </a:lnTo>
                <a:lnTo>
                  <a:pt x="0" y="247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4690476" y="-175853"/>
            <a:ext cx="2793093" cy="1593495"/>
          </a:xfrm>
          <a:custGeom>
            <a:avLst/>
            <a:gdLst/>
            <a:ahLst/>
            <a:cxnLst/>
            <a:rect l="l" t="t" r="r" b="b"/>
            <a:pathLst>
              <a:path w="2793093" h="1593495">
                <a:moveTo>
                  <a:pt x="0" y="0"/>
                </a:moveTo>
                <a:lnTo>
                  <a:pt x="2793093" y="0"/>
                </a:lnTo>
                <a:lnTo>
                  <a:pt x="2793093" y="1593495"/>
                </a:lnTo>
                <a:lnTo>
                  <a:pt x="0" y="159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3597276" y="2429480"/>
            <a:ext cx="2505566" cy="1966046"/>
          </a:xfrm>
          <a:custGeom>
            <a:avLst/>
            <a:gdLst/>
            <a:ahLst/>
            <a:cxnLst/>
            <a:rect l="l" t="t" r="r" b="b"/>
            <a:pathLst>
              <a:path w="2505566" h="1966046">
                <a:moveTo>
                  <a:pt x="0" y="0"/>
                </a:moveTo>
                <a:lnTo>
                  <a:pt x="2505566" y="0"/>
                </a:lnTo>
                <a:lnTo>
                  <a:pt x="2505566" y="1966047"/>
                </a:lnTo>
                <a:lnTo>
                  <a:pt x="0" y="196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5" name="Freeform 5"/>
          <p:cNvSpPr/>
          <p:nvPr/>
        </p:nvSpPr>
        <p:spPr>
          <a:xfrm rot="-287032">
            <a:off x="7345234" y="-79316"/>
            <a:ext cx="2885110" cy="2703529"/>
          </a:xfrm>
          <a:custGeom>
            <a:avLst/>
            <a:gdLst/>
            <a:ahLst/>
            <a:cxnLst/>
            <a:rect l="l" t="t" r="r" b="b"/>
            <a:pathLst>
              <a:path w="2885110" h="2703529">
                <a:moveTo>
                  <a:pt x="0" y="0"/>
                </a:moveTo>
                <a:lnTo>
                  <a:pt x="2885109" y="0"/>
                </a:lnTo>
                <a:lnTo>
                  <a:pt x="2885109" y="2703529"/>
                </a:lnTo>
                <a:lnTo>
                  <a:pt x="0" y="2703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1" b="-51"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110845" y="3977406"/>
            <a:ext cx="1945205" cy="1866611"/>
          </a:xfrm>
          <a:custGeom>
            <a:avLst/>
            <a:gdLst/>
            <a:ahLst/>
            <a:cxnLst/>
            <a:rect l="l" t="t" r="r" b="b"/>
            <a:pathLst>
              <a:path w="1945205" h="1866611">
                <a:moveTo>
                  <a:pt x="0" y="0"/>
                </a:moveTo>
                <a:lnTo>
                  <a:pt x="1945206" y="0"/>
                </a:lnTo>
                <a:lnTo>
                  <a:pt x="1945206" y="1866611"/>
                </a:lnTo>
                <a:lnTo>
                  <a:pt x="0" y="1866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1" r="-121"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2232177" y="6806617"/>
            <a:ext cx="2421317" cy="2070134"/>
          </a:xfrm>
          <a:custGeom>
            <a:avLst/>
            <a:gdLst/>
            <a:ahLst/>
            <a:cxnLst/>
            <a:rect l="l" t="t" r="r" b="b"/>
            <a:pathLst>
              <a:path w="2421317" h="2070134">
                <a:moveTo>
                  <a:pt x="0" y="0"/>
                </a:moveTo>
                <a:lnTo>
                  <a:pt x="2421317" y="0"/>
                </a:lnTo>
                <a:lnTo>
                  <a:pt x="2421317" y="2070133"/>
                </a:lnTo>
                <a:lnTo>
                  <a:pt x="0" y="2070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09" b="-10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86083" y="3989594"/>
            <a:ext cx="2215795" cy="2597203"/>
          </a:xfrm>
          <a:custGeom>
            <a:avLst/>
            <a:gdLst/>
            <a:ahLst/>
            <a:cxnLst/>
            <a:rect l="l" t="t" r="r" b="b"/>
            <a:pathLst>
              <a:path w="2215795" h="2597203">
                <a:moveTo>
                  <a:pt x="0" y="0"/>
                </a:moveTo>
                <a:lnTo>
                  <a:pt x="2215795" y="0"/>
                </a:lnTo>
                <a:lnTo>
                  <a:pt x="2215795" y="2597202"/>
                </a:lnTo>
                <a:lnTo>
                  <a:pt x="0" y="259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34" b="-3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248400" y="1701356"/>
            <a:ext cx="11225313" cy="7312023"/>
            <a:chOff x="-6302847" y="-5131060"/>
            <a:chExt cx="14967086" cy="9749364"/>
          </a:xfrm>
        </p:grpSpPr>
        <p:sp>
          <p:nvSpPr>
            <p:cNvPr id="10" name="TextBox 10"/>
            <p:cNvSpPr txBox="1"/>
            <p:nvPr/>
          </p:nvSpPr>
          <p:spPr>
            <a:xfrm>
              <a:off x="-2158269" y="-135135"/>
              <a:ext cx="10822508" cy="47534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3913"/>
                </a:lnSpc>
              </a:pPr>
              <a:r>
                <a:rPr lang="ko-KR" altLang="en-US" sz="12648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패혈증 환자 생존 예측</a:t>
              </a:r>
              <a:endParaRPr lang="en-US" sz="12648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6302847" y="-5131060"/>
              <a:ext cx="8720125" cy="50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12"/>
                </a:lnSpc>
              </a:pPr>
              <a:r>
                <a:rPr lang="ko-KR" altLang="en-US" sz="2812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발표 손지원</a:t>
              </a:r>
              <a:endParaRPr lang="en-US" sz="2812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057302" y="666412"/>
            <a:ext cx="5627464" cy="696369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13" name="TextBox 13"/>
          <p:cNvSpPr txBox="1"/>
          <p:nvPr/>
        </p:nvSpPr>
        <p:spPr>
          <a:xfrm>
            <a:off x="12362585" y="905381"/>
            <a:ext cx="3922808" cy="26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93"/>
              </a:lnSpc>
            </a:pPr>
            <a:r>
              <a:rPr lang="en-US" sz="1687" b="1" spc="16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KDT</a:t>
            </a:r>
            <a:r>
              <a:rPr lang="ko-KR" altLang="en-US" sz="1687" b="1" spc="16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687" b="1" spc="16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</a:t>
            </a:r>
            <a:r>
              <a:rPr lang="ko-KR" altLang="en-US" sz="1687" b="1" spc="16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</a:t>
            </a:r>
            <a:endParaRPr lang="en-US" sz="1687" b="1" spc="168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3400" y="555952"/>
            <a:ext cx="11201400" cy="1039904"/>
            <a:chOff x="0" y="57150"/>
            <a:chExt cx="12221355" cy="1482306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88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500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불균형 데이터</a:t>
              </a:r>
              <a:endParaRPr lang="en-US" sz="5500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0" y="1430840"/>
              <a:ext cx="12221355" cy="108616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297DAA29-A6F4-4F59-8ECD-DE047A769140}"/>
              </a:ext>
            </a:extLst>
          </p:cNvPr>
          <p:cNvSpPr txBox="1"/>
          <p:nvPr/>
        </p:nvSpPr>
        <p:spPr>
          <a:xfrm>
            <a:off x="595692" y="2628900"/>
            <a:ext cx="1208631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30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음성 클래스가 다수집단인 </a:t>
            </a:r>
            <a:r>
              <a:rPr lang="ko-KR" altLang="en-US" sz="3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불균형 데이터셋에서 양성 클래스를 예측하는 모델 성능을 측정하는 지표 </a:t>
            </a:r>
            <a:endParaRPr lang="en-US" altLang="ko-KR" sz="30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64A2306-57CB-4C51-80E9-FA11D7BF71A2}"/>
              </a:ext>
            </a:extLst>
          </p:cNvPr>
          <p:cNvSpPr txBox="1"/>
          <p:nvPr/>
        </p:nvSpPr>
        <p:spPr>
          <a:xfrm>
            <a:off x="650944" y="1943100"/>
            <a:ext cx="10744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3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Recall &amp; Precision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D2D820-6EDE-49C5-9D79-8E2412AC5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88" y="3876741"/>
            <a:ext cx="5643995" cy="567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724A328D-BB75-4CF4-B6CC-AF9F59E8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3825656"/>
            <a:ext cx="5351205" cy="57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3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6B11588-C301-423E-9371-E67269DDCC8F}"/>
              </a:ext>
            </a:extLst>
          </p:cNvPr>
          <p:cNvCxnSpPr/>
          <p:nvPr/>
        </p:nvCxnSpPr>
        <p:spPr>
          <a:xfrm>
            <a:off x="381000" y="4152900"/>
            <a:ext cx="13232618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3400" y="555952"/>
            <a:ext cx="11201400" cy="1039904"/>
            <a:chOff x="0" y="57150"/>
            <a:chExt cx="12221355" cy="1482306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88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500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음성 양성 변환 </a:t>
              </a:r>
              <a:r>
                <a:rPr lang="en-US" altLang="ko-KR" sz="5500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&amp; Specificity</a:t>
              </a:r>
              <a:endParaRPr lang="en-US" sz="5500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0" y="1430840"/>
              <a:ext cx="12221355" cy="108616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297DAA29-A6F4-4F59-8ECD-DE047A769140}"/>
              </a:ext>
            </a:extLst>
          </p:cNvPr>
          <p:cNvSpPr txBox="1"/>
          <p:nvPr/>
        </p:nvSpPr>
        <p:spPr>
          <a:xfrm>
            <a:off x="710013" y="1866900"/>
            <a:ext cx="4344824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사망</a:t>
            </a:r>
            <a:r>
              <a:rPr lang="en-US" altLang="ko-KR" sz="4600" dirty="0">
                <a:solidFill>
                  <a:srgbClr val="595959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0 (</a:t>
            </a:r>
            <a:r>
              <a:rPr lang="ko-KR" altLang="en-US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음성</a:t>
            </a:r>
            <a:r>
              <a:rPr lang="en-US" altLang="ko-KR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생존</a:t>
            </a:r>
            <a:r>
              <a:rPr lang="en-US" altLang="ko-KR" sz="4600" dirty="0">
                <a:solidFill>
                  <a:srgbClr val="595959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 (</a:t>
            </a:r>
            <a:r>
              <a:rPr lang="ko-KR" altLang="en-US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양성</a:t>
            </a:r>
            <a:r>
              <a:rPr lang="en-US" altLang="ko-KR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947D0-693C-45E5-A644-EAC13D52AABE}"/>
              </a:ext>
            </a:extLst>
          </p:cNvPr>
          <p:cNvSpPr txBox="1"/>
          <p:nvPr/>
        </p:nvSpPr>
        <p:spPr>
          <a:xfrm>
            <a:off x="483382" y="5176309"/>
            <a:ext cx="749001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실제 생존하는 환자</a:t>
            </a:r>
            <a:r>
              <a:rPr lang="en-US" altLang="ko-KR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3800" dirty="0">
                <a:solidFill>
                  <a:srgbClr val="595959"/>
                </a:solidFill>
                <a:latin typeface="Arial" panose="020B0604020202020204" pitchFamily="34" charset="0"/>
              </a:rPr>
              <a:t>음</a:t>
            </a:r>
            <a:r>
              <a:rPr lang="ko-KR" altLang="en-US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성</a:t>
            </a:r>
            <a:r>
              <a:rPr lang="en-US" altLang="ko-KR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</a:t>
            </a:r>
            <a:endParaRPr lang="en-US" altLang="ko-KR" sz="3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모델에서 생존</a:t>
            </a:r>
            <a:r>
              <a:rPr lang="en-US" altLang="ko-KR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3800" dirty="0">
                <a:solidFill>
                  <a:srgbClr val="595959"/>
                </a:solidFill>
                <a:latin typeface="Arial" panose="020B0604020202020204" pitchFamily="34" charset="0"/>
              </a:rPr>
              <a:t>음</a:t>
            </a:r>
            <a:r>
              <a:rPr lang="ko-KR" altLang="en-US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성</a:t>
            </a:r>
            <a:r>
              <a:rPr lang="en-US" altLang="ko-KR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으로 예측하는가</a:t>
            </a:r>
            <a:endParaRPr lang="en-US" altLang="ko-KR" sz="3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altLang="ko-KR" sz="3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				 </a:t>
            </a:r>
            <a:r>
              <a:rPr lang="ko-KR" altLang="en-US" sz="3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음성 </a:t>
            </a:r>
            <a:r>
              <a:rPr lang="ko-KR" altLang="en-US" sz="3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예측률</a:t>
            </a:r>
            <a:endParaRPr lang="en-US" altLang="ko-KR" sz="3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BAEB36-85E3-4678-B0C7-1E6FC918E068}"/>
              </a:ext>
            </a:extLst>
          </p:cNvPr>
          <p:cNvGrpSpPr/>
          <p:nvPr/>
        </p:nvGrpSpPr>
        <p:grpSpPr>
          <a:xfrm>
            <a:off x="7822418" y="3571268"/>
            <a:ext cx="10158120" cy="6062243"/>
            <a:chOff x="7924800" y="2780050"/>
            <a:chExt cx="10158120" cy="6062243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E7182B5-30A0-4F1C-BA81-2DF085B98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800" y="2780050"/>
              <a:ext cx="10158120" cy="606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BCDD7D7-E103-4AD1-8008-FEE54282C3A6}"/>
                </a:ext>
              </a:extLst>
            </p:cNvPr>
            <p:cNvSpPr/>
            <p:nvPr/>
          </p:nvSpPr>
          <p:spPr>
            <a:xfrm>
              <a:off x="9525000" y="6608633"/>
              <a:ext cx="8382000" cy="140472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9C0D17-7735-42D3-8D81-E389751257ED}"/>
              </a:ext>
            </a:extLst>
          </p:cNvPr>
          <p:cNvSpPr/>
          <p:nvPr/>
        </p:nvSpPr>
        <p:spPr>
          <a:xfrm>
            <a:off x="5391150" y="2196554"/>
            <a:ext cx="1333500" cy="91035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43ABC8-A17B-4BE5-851D-22A8F1BCABB6}"/>
              </a:ext>
            </a:extLst>
          </p:cNvPr>
          <p:cNvSpPr/>
          <p:nvPr/>
        </p:nvSpPr>
        <p:spPr>
          <a:xfrm>
            <a:off x="9422618" y="5600700"/>
            <a:ext cx="8382000" cy="1404725"/>
          </a:xfrm>
          <a:prstGeom prst="rect">
            <a:avLst/>
          </a:prstGeom>
          <a:noFill/>
          <a:ln w="76200">
            <a:solidFill>
              <a:srgbClr val="FF0000">
                <a:alpha val="2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4F586132-36A4-4F24-9E24-5D959BD0BAC4}"/>
              </a:ext>
            </a:extLst>
          </p:cNvPr>
          <p:cNvSpPr txBox="1"/>
          <p:nvPr/>
        </p:nvSpPr>
        <p:spPr>
          <a:xfrm>
            <a:off x="7250206" y="1866900"/>
            <a:ext cx="4344824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사망</a:t>
            </a:r>
            <a:r>
              <a:rPr lang="en-US" altLang="ko-KR" sz="4600" dirty="0">
                <a:solidFill>
                  <a:srgbClr val="595959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 (</a:t>
            </a:r>
            <a:r>
              <a:rPr lang="ko-KR" altLang="en-US" sz="4600" dirty="0">
                <a:solidFill>
                  <a:srgbClr val="595959"/>
                </a:solidFill>
                <a:latin typeface="Arial" panose="020B0604020202020204" pitchFamily="34" charset="0"/>
              </a:rPr>
              <a:t>양</a:t>
            </a:r>
            <a:r>
              <a:rPr lang="ko-KR" altLang="en-US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성</a:t>
            </a:r>
            <a:r>
              <a:rPr lang="en-US" altLang="ko-KR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생존</a:t>
            </a:r>
            <a:r>
              <a:rPr lang="en-US" altLang="ko-KR" sz="4600" dirty="0">
                <a:solidFill>
                  <a:srgbClr val="595959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0 (</a:t>
            </a:r>
            <a:r>
              <a:rPr lang="ko-KR" altLang="en-US" sz="4600" dirty="0">
                <a:solidFill>
                  <a:srgbClr val="595959"/>
                </a:solidFill>
                <a:latin typeface="Arial" panose="020B0604020202020204" pitchFamily="34" charset="0"/>
              </a:rPr>
              <a:t>음</a:t>
            </a:r>
            <a:r>
              <a:rPr lang="ko-KR" altLang="en-US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성</a:t>
            </a:r>
            <a:r>
              <a:rPr lang="en-US" altLang="ko-KR" sz="4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272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3400" y="555952"/>
            <a:ext cx="11201400" cy="1039904"/>
            <a:chOff x="0" y="57150"/>
            <a:chExt cx="12221355" cy="1482306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88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500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모델 성능</a:t>
              </a:r>
              <a:endParaRPr lang="en-US" sz="5500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0" y="1430840"/>
              <a:ext cx="12221355" cy="108616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E332BFD-C666-45FA-BA9D-D67E44FA8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24" y="1790701"/>
            <a:ext cx="11201400" cy="81248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8A62B5-668E-4D5A-BCCA-281426E04CF7}"/>
              </a:ext>
            </a:extLst>
          </p:cNvPr>
          <p:cNvSpPr/>
          <p:nvPr/>
        </p:nvSpPr>
        <p:spPr>
          <a:xfrm>
            <a:off x="8396778" y="5839854"/>
            <a:ext cx="5700222" cy="40756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4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825959" y="8536393"/>
            <a:ext cx="1372369" cy="946935"/>
          </a:xfrm>
          <a:custGeom>
            <a:avLst/>
            <a:gdLst/>
            <a:ahLst/>
            <a:cxnLst/>
            <a:rect l="l" t="t" r="r" b="b"/>
            <a:pathLst>
              <a:path w="1372369" h="946935">
                <a:moveTo>
                  <a:pt x="1372369" y="946935"/>
                </a:moveTo>
                <a:lnTo>
                  <a:pt x="0" y="946935"/>
                </a:lnTo>
                <a:lnTo>
                  <a:pt x="0" y="0"/>
                </a:lnTo>
                <a:lnTo>
                  <a:pt x="1372369" y="0"/>
                </a:lnTo>
                <a:lnTo>
                  <a:pt x="1372369" y="946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41" b="-24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9672" y="803672"/>
            <a:ext cx="1372369" cy="946935"/>
          </a:xfrm>
          <a:custGeom>
            <a:avLst/>
            <a:gdLst/>
            <a:ahLst/>
            <a:cxnLst/>
            <a:rect l="l" t="t" r="r" b="b"/>
            <a:pathLst>
              <a:path w="1372369" h="946935">
                <a:moveTo>
                  <a:pt x="0" y="0"/>
                </a:moveTo>
                <a:lnTo>
                  <a:pt x="1372369" y="0"/>
                </a:lnTo>
                <a:lnTo>
                  <a:pt x="1372369" y="946935"/>
                </a:lnTo>
                <a:lnTo>
                  <a:pt x="0" y="94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41" b="-24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97325" y="2480316"/>
            <a:ext cx="9693350" cy="3957633"/>
            <a:chOff x="-219620" y="37903"/>
            <a:chExt cx="12924466" cy="5276844"/>
          </a:xfrm>
        </p:grpSpPr>
        <p:sp>
          <p:nvSpPr>
            <p:cNvPr id="5" name="TextBox 5"/>
            <p:cNvSpPr txBox="1"/>
            <p:nvPr/>
          </p:nvSpPr>
          <p:spPr>
            <a:xfrm>
              <a:off x="-219620" y="2268015"/>
              <a:ext cx="12924466" cy="3046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500"/>
                </a:lnSpc>
              </a:pPr>
              <a:r>
                <a:rPr lang="ko-KR" altLang="en-US" sz="4600" b="1" spc="-152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정밀도와 재현율은 음성으로 쏠려 있는 불균형 데이터를 학습할 때 사용하는 지표</a:t>
              </a:r>
              <a:endParaRPr lang="en-US" sz="4600" b="1" spc="-152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4440" y="37903"/>
              <a:ext cx="9626204" cy="678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ko-KR" altLang="en-US" sz="7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결론</a:t>
              </a:r>
              <a:endParaRPr lang="en-US" sz="7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3648670" y="1015008"/>
              <a:ext cx="4757738" cy="160734"/>
            </a:xfrm>
            <a:prstGeom prst="rect">
              <a:avLst/>
            </a:pr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825959" y="8536393"/>
            <a:ext cx="1372369" cy="946935"/>
          </a:xfrm>
          <a:custGeom>
            <a:avLst/>
            <a:gdLst/>
            <a:ahLst/>
            <a:cxnLst/>
            <a:rect l="l" t="t" r="r" b="b"/>
            <a:pathLst>
              <a:path w="1372369" h="946935">
                <a:moveTo>
                  <a:pt x="1372369" y="946935"/>
                </a:moveTo>
                <a:lnTo>
                  <a:pt x="0" y="946935"/>
                </a:lnTo>
                <a:lnTo>
                  <a:pt x="0" y="0"/>
                </a:lnTo>
                <a:lnTo>
                  <a:pt x="1372369" y="0"/>
                </a:lnTo>
                <a:lnTo>
                  <a:pt x="1372369" y="946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41" b="-24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9672" y="803672"/>
            <a:ext cx="1372369" cy="946935"/>
          </a:xfrm>
          <a:custGeom>
            <a:avLst/>
            <a:gdLst/>
            <a:ahLst/>
            <a:cxnLst/>
            <a:rect l="l" t="t" r="r" b="b"/>
            <a:pathLst>
              <a:path w="1372369" h="946935">
                <a:moveTo>
                  <a:pt x="0" y="0"/>
                </a:moveTo>
                <a:lnTo>
                  <a:pt x="1372369" y="0"/>
                </a:lnTo>
                <a:lnTo>
                  <a:pt x="1372369" y="946935"/>
                </a:lnTo>
                <a:lnTo>
                  <a:pt x="0" y="94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41" b="-24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863656" y="2480316"/>
            <a:ext cx="12238075" cy="4801824"/>
            <a:chOff x="-2131178" y="37903"/>
            <a:chExt cx="16317432" cy="6402432"/>
          </a:xfrm>
        </p:grpSpPr>
        <p:sp>
          <p:nvSpPr>
            <p:cNvPr id="5" name="TextBox 5"/>
            <p:cNvSpPr txBox="1"/>
            <p:nvPr/>
          </p:nvSpPr>
          <p:spPr>
            <a:xfrm>
              <a:off x="-2131178" y="1787010"/>
              <a:ext cx="16317432" cy="4653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500"/>
                </a:lnSpc>
              </a:pPr>
              <a:r>
                <a:rPr lang="ko-KR" altLang="en-US" sz="4200" b="1" spc="-152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의료 예측 모델 성능 향상을 위한 다양한 방법 시도</a:t>
              </a:r>
              <a:endParaRPr lang="en-US" altLang="ko-KR" sz="4200" b="1" spc="-152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9500"/>
                </a:lnSpc>
              </a:pPr>
              <a:r>
                <a:rPr lang="en-US" altLang="ko-KR" sz="4200" b="1" spc="-152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&amp;</a:t>
              </a:r>
            </a:p>
            <a:p>
              <a:pPr algn="ctr">
                <a:lnSpc>
                  <a:spcPts val="9500"/>
                </a:lnSpc>
              </a:pPr>
              <a:r>
                <a:rPr lang="ko-KR" altLang="en-US" sz="4200" b="1" spc="-152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모델 목적에 부합하는 성능지표 활용 필요성 실감</a:t>
              </a:r>
              <a:endParaRPr lang="en-US" sz="4200" b="1" spc="-152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4440" y="37903"/>
              <a:ext cx="9626204" cy="678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ko-KR" altLang="en-US" sz="72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최종 결론</a:t>
              </a:r>
              <a:endParaRPr lang="en-US" sz="72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3648670" y="1015008"/>
              <a:ext cx="4757738" cy="160734"/>
            </a:xfrm>
            <a:prstGeom prst="rect">
              <a:avLst/>
            </a:pr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214191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1000" y="807355"/>
            <a:ext cx="10744200" cy="8558287"/>
            <a:chOff x="0" y="57150"/>
            <a:chExt cx="14325600" cy="11411054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34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906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</a:t>
              </a:r>
              <a:endParaRPr lang="en-US" sz="5906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15580"/>
              <a:ext cx="14325600" cy="5661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ko-KR" altLang="en-US" sz="3800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노르웨이 패혈증 내원 환자 데이터 </a:t>
              </a:r>
              <a:r>
                <a:rPr lang="en-US" altLang="ko-KR" sz="3800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(2011-2012)</a:t>
              </a:r>
              <a:endParaRPr lang="en-US" sz="3800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60826"/>
              <a:ext cx="12680309" cy="8207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endParaRPr lang="en-US" altLang="ko-KR" sz="3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3000" b="0" i="0" u="none" strike="noStrike" dirty="0" err="1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피쳐</a:t>
              </a:r>
              <a:endParaRPr lang="ko-KR" altLang="en-US" sz="3000" b="0" dirty="0">
                <a:effectLst/>
              </a:endParaRPr>
            </a:p>
            <a:p>
              <a:pPr lvl="1" fontAlgn="base">
                <a:buFont typeface="+mj-lt"/>
                <a:buAutoNum type="arabicPeriod"/>
              </a:pPr>
              <a:r>
                <a:rPr lang="ko-KR" altLang="en-US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환자 나이 </a:t>
              </a:r>
              <a:r>
                <a:rPr lang="en-US" altLang="ko-KR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			/ Integer</a:t>
              </a:r>
            </a:p>
            <a:p>
              <a:pPr lvl="1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성별 </a:t>
              </a:r>
              <a:r>
                <a:rPr lang="en-US" altLang="ko-KR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				/ Integer (1:</a:t>
              </a:r>
              <a:r>
                <a:rPr lang="ko-KR" altLang="en-US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여자</a:t>
              </a:r>
              <a:r>
                <a:rPr lang="en-US" altLang="ko-KR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, 0:</a:t>
              </a:r>
              <a:r>
                <a:rPr lang="ko-KR" altLang="en-US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남자</a:t>
              </a:r>
              <a:r>
                <a:rPr lang="en-US" altLang="ko-KR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)</a:t>
              </a:r>
            </a:p>
            <a:p>
              <a:pPr lvl="1" fontAlgn="base"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패혈증 발병 횟수 </a:t>
              </a:r>
              <a:r>
                <a:rPr lang="en-US" altLang="ko-KR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	/ Integer (1,2,3,...)</a:t>
              </a:r>
            </a:p>
            <a:p>
              <a:pPr rtl="0" fontAlgn="base">
                <a:spcBef>
                  <a:spcPts val="0"/>
                </a:spcBef>
                <a:spcAft>
                  <a:spcPts val="1200"/>
                </a:spcAft>
                <a:buFont typeface="+mj-lt"/>
                <a:buAutoNum type="arabicPeriod"/>
              </a:pPr>
              <a:endParaRPr lang="en-US" altLang="ko-KR" sz="3000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타겟</a:t>
              </a:r>
              <a:endParaRPr lang="ko-KR" altLang="en-US" sz="3000" b="0" dirty="0">
                <a:effectLst/>
              </a:endParaRPr>
            </a:p>
            <a:p>
              <a:r>
                <a:rPr lang="ko-KR" altLang="en-US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생사여부 </a:t>
              </a:r>
              <a:r>
                <a:rPr lang="en-US" altLang="ko-KR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				/ Integer (1:</a:t>
              </a:r>
              <a:r>
                <a:rPr lang="ko-KR" altLang="en-US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생존</a:t>
              </a:r>
              <a:r>
                <a:rPr lang="en-US" altLang="ko-KR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, 0:</a:t>
              </a:r>
              <a:r>
                <a:rPr lang="ko-KR" altLang="en-US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사망</a:t>
              </a:r>
              <a:r>
                <a:rPr lang="en-US" altLang="ko-KR" sz="30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)</a:t>
              </a:r>
            </a:p>
            <a:p>
              <a:endParaRPr lang="en-US" altLang="ko-KR" sz="3000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endParaRPr lang="en-US" altLang="ko-KR" sz="3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endParaRPr>
            </a:p>
            <a:p>
              <a:r>
                <a:rPr lang="en-US" altLang="ko-KR" sz="3000" dirty="0">
                  <a:solidFill>
                    <a:srgbClr val="595959"/>
                  </a:solidFill>
                  <a:latin typeface="Arial" panose="020B0604020202020204" pitchFamily="34" charset="0"/>
                </a:rPr>
                <a:t>							</a:t>
              </a:r>
              <a:r>
                <a:rPr lang="en-US" altLang="ko-KR" sz="4000" b="1" dirty="0">
                  <a:solidFill>
                    <a:srgbClr val="595959"/>
                  </a:solidFill>
                  <a:latin typeface="Arial" panose="020B0604020202020204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ko-KR" sz="4000" b="1" dirty="0">
                  <a:solidFill>
                    <a:srgbClr val="595959"/>
                  </a:solidFill>
                  <a:latin typeface="Arial" panose="020B0604020202020204" pitchFamily="34" charset="0"/>
                </a:rPr>
                <a:t> 2</a:t>
              </a:r>
              <a:r>
                <a:rPr lang="ko-KR" altLang="en-US" sz="4000" b="1" dirty="0">
                  <a:solidFill>
                    <a:srgbClr val="595959"/>
                  </a:solidFill>
                  <a:latin typeface="Arial" panose="020B0604020202020204" pitchFamily="34" charset="0"/>
                </a:rPr>
                <a:t>진 분류</a:t>
              </a:r>
              <a:endParaRPr lang="en-US" altLang="ko-KR" sz="40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729879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EA683FD-EBDF-4641-9780-3F6DAF8B4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298"/>
          <a:stretch/>
        </p:blipFill>
        <p:spPr>
          <a:xfrm>
            <a:off x="10188300" y="3711201"/>
            <a:ext cx="7799151" cy="42516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45719F5-1531-42E2-B32E-4CCF9540D2E8}"/>
              </a:ext>
            </a:extLst>
          </p:cNvPr>
          <p:cNvSpPr/>
          <p:nvPr/>
        </p:nvSpPr>
        <p:spPr>
          <a:xfrm>
            <a:off x="15407178" y="4459941"/>
            <a:ext cx="1371600" cy="3505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1000" y="807355"/>
            <a:ext cx="10744200" cy="8682004"/>
            <a:chOff x="0" y="57150"/>
            <a:chExt cx="14325600" cy="11576010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34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906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모델 성능</a:t>
              </a:r>
              <a:endParaRPr lang="en-US" sz="5906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15580"/>
              <a:ext cx="14325600" cy="11316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endParaRPr lang="en-US" altLang="ko-KR" sz="4600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3093"/>
                </a:lnSpc>
              </a:pPr>
              <a:r>
                <a:rPr lang="ko-KR" altLang="en-US" sz="4600" b="1" dirty="0" err="1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재현률</a:t>
              </a:r>
              <a:r>
                <a:rPr lang="en-US" altLang="ko-KR" sz="4600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(Recall)</a:t>
              </a:r>
              <a:endParaRPr lang="en-US" sz="4600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492741"/>
              <a:ext cx="12680309" cy="7140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관건</a:t>
              </a:r>
              <a:r>
                <a:rPr lang="en-US" altLang="ko-KR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: </a:t>
              </a:r>
              <a:r>
                <a:rPr lang="ko-KR" altLang="en-US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실제 생존하는 환자</a:t>
              </a:r>
              <a:r>
                <a:rPr lang="en-US" altLang="ko-KR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(</a:t>
              </a:r>
              <a:r>
                <a:rPr lang="ko-KR" altLang="en-US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양성</a:t>
              </a:r>
              <a:r>
                <a:rPr lang="en-US" altLang="ko-KR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)</a:t>
              </a:r>
              <a:r>
                <a:rPr lang="ko-KR" altLang="en-US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를 </a:t>
              </a:r>
              <a:endParaRPr lang="en-US" altLang="ko-KR" sz="3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모델에서 생존</a:t>
              </a:r>
              <a:r>
                <a:rPr lang="en-US" altLang="ko-KR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(</a:t>
              </a:r>
              <a:r>
                <a:rPr lang="ko-KR" altLang="en-US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양성</a:t>
              </a:r>
              <a:r>
                <a:rPr lang="en-US" altLang="ko-KR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)</a:t>
              </a:r>
              <a:r>
                <a:rPr lang="ko-KR" altLang="en-US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으로 예측하는가</a:t>
              </a:r>
              <a:endParaRPr lang="en-US" altLang="ko-KR" sz="3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endParaRPr lang="en-US" altLang="ko-KR" sz="3600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endParaRPr lang="en-US" altLang="ko-KR" sz="3600" b="0" dirty="0">
                <a:solidFill>
                  <a:srgbClr val="595959"/>
                </a:solidFill>
                <a:effectLst/>
                <a:latin typeface="Arial" panose="020B0604020202020204" pitchFamily="34" charset="0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endParaRPr lang="ko-KR" altLang="en-US" sz="36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sz="36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				</a:t>
              </a:r>
              <a:r>
                <a:rPr lang="en-US" altLang="ko-KR" sz="4200" b="1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ko-KR" sz="4200" b="1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ko-KR" altLang="en-US" sz="4200" b="1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양성 </a:t>
              </a:r>
              <a:r>
                <a:rPr lang="ko-KR" altLang="en-US" sz="4200" b="1" i="0" u="none" strike="noStrike" dirty="0" err="1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예측률</a:t>
              </a:r>
              <a:r>
                <a:rPr lang="en-US" altLang="ko-KR" sz="4200" b="1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!</a:t>
              </a:r>
              <a:endParaRPr lang="ko-KR" altLang="en-US" sz="4200" b="1" dirty="0">
                <a:effectLst/>
              </a:endParaRPr>
            </a:p>
            <a:p>
              <a:br>
                <a:rPr lang="ko-KR" altLang="en-US" sz="3200" dirty="0"/>
              </a:br>
              <a:endParaRPr lang="en-US" altLang="ko-KR" sz="3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729879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A8C8B4-D226-4CAA-ABB6-CE0C6738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661" y="3466626"/>
            <a:ext cx="9834055" cy="586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CA30B1-03D6-4FF8-BC84-B5F5931E3386}"/>
              </a:ext>
            </a:extLst>
          </p:cNvPr>
          <p:cNvSpPr/>
          <p:nvPr/>
        </p:nvSpPr>
        <p:spPr>
          <a:xfrm>
            <a:off x="9965107" y="5291460"/>
            <a:ext cx="7484693" cy="14047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44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3400" y="555952"/>
            <a:ext cx="11201400" cy="1039904"/>
            <a:chOff x="0" y="57150"/>
            <a:chExt cx="12221355" cy="1482306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88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500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불균형 데이터</a:t>
              </a:r>
              <a:endParaRPr lang="en-US" sz="5500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0" y="1430840"/>
              <a:ext cx="12221355" cy="108616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297DAA29-A6F4-4F59-8ECD-DE047A769140}"/>
              </a:ext>
            </a:extLst>
          </p:cNvPr>
          <p:cNvSpPr txBox="1"/>
          <p:nvPr/>
        </p:nvSpPr>
        <p:spPr>
          <a:xfrm>
            <a:off x="650944" y="2592349"/>
            <a:ext cx="103218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3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불균형 데이터셋에서 양성 클래스를 예측하는 모델의</a:t>
            </a:r>
            <a:endParaRPr lang="en-US" altLang="ko-KR" sz="30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3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성능을 측정하는 지표 </a:t>
            </a:r>
            <a:endParaRPr lang="en-US" altLang="ko-KR" sz="30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64A2306-57CB-4C51-80E9-FA11D7BF71A2}"/>
              </a:ext>
            </a:extLst>
          </p:cNvPr>
          <p:cNvSpPr txBox="1"/>
          <p:nvPr/>
        </p:nvSpPr>
        <p:spPr>
          <a:xfrm>
            <a:off x="650944" y="1943100"/>
            <a:ext cx="10744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3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Recall &amp; Precision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D2D820-6EDE-49C5-9D79-8E2412AC5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88" y="3876741"/>
            <a:ext cx="5643995" cy="567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724A328D-BB75-4CF4-B6CC-AF9F59E8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3825656"/>
            <a:ext cx="5351205" cy="57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4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1000" y="807355"/>
            <a:ext cx="9041309" cy="1375097"/>
            <a:chOff x="0" y="57150"/>
            <a:chExt cx="12055078" cy="1833463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34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906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예측 모델 클래스</a:t>
              </a:r>
              <a:endParaRPr lang="en-US" sz="5906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729879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F9FAD7-FAD7-4639-AC7B-C20B9254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00300"/>
            <a:ext cx="13878911" cy="720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C76891-A045-403F-BE5C-694C3CA91BCB}"/>
              </a:ext>
            </a:extLst>
          </p:cNvPr>
          <p:cNvSpPr txBox="1"/>
          <p:nvPr/>
        </p:nvSpPr>
        <p:spPr>
          <a:xfrm>
            <a:off x="228601" y="9780455"/>
            <a:ext cx="2057400" cy="376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12"/>
              </a:lnSpc>
            </a:pPr>
            <a:r>
              <a:rPr lang="ko-KR" altLang="en-US" sz="2812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도움 </a:t>
            </a:r>
            <a:r>
              <a:rPr lang="en-US" altLang="ko-KR" sz="2812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</a:t>
            </a:r>
            <a:r>
              <a:rPr lang="ko-KR" altLang="en-US" sz="2812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</a:t>
            </a:r>
            <a:endParaRPr lang="en-US" sz="2812" b="1" dirty="0">
              <a:solidFill>
                <a:schemeClr val="accent6">
                  <a:lumMod val="40000"/>
                  <a:lumOff val="60000"/>
                </a:scheme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5785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3400" y="555952"/>
            <a:ext cx="11201400" cy="1844347"/>
            <a:chOff x="0" y="57150"/>
            <a:chExt cx="12221355" cy="2628980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224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3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모델 파라미터 선언</a:t>
              </a:r>
              <a:endParaRPr lang="en-US" altLang="ko-KR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l">
                <a:lnSpc>
                  <a:spcPts val="6496"/>
                </a:lnSpc>
              </a:pPr>
              <a:r>
                <a:rPr lang="ko-KR" altLang="en-US" sz="3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최적화</a:t>
              </a:r>
              <a:r>
                <a:rPr lang="en-US" altLang="ko-KR" sz="3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lang="ko-KR" altLang="en-US" sz="3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손실함수</a:t>
              </a:r>
              <a:r>
                <a:rPr lang="en-US" altLang="ko-KR" sz="3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lang="ko-KR" altLang="en-US" sz="3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성능함수</a:t>
              </a:r>
              <a:endParaRPr lang="en-US" sz="3600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0" y="2577514"/>
              <a:ext cx="12221355" cy="108616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A1972B-27C3-4493-B5F6-B65667EF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6" y="2593913"/>
            <a:ext cx="4172888" cy="159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0F83B68-C069-4E4E-98E5-5EB5DB5E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01" y="2693895"/>
            <a:ext cx="7015041" cy="69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B15912-5CF9-4DD0-946F-0B45AA56B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16964"/>
            <a:ext cx="11907677" cy="365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30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3400" y="555952"/>
            <a:ext cx="11201400" cy="1039904"/>
            <a:chOff x="0" y="57150"/>
            <a:chExt cx="12221355" cy="1482306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88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500" b="1" dirty="0">
                  <a:solidFill>
                    <a:srgbClr val="000000"/>
                  </a:solidFill>
                  <a:latin typeface="Arial" panose="020B0604020202020204" pitchFamily="34" charset="0"/>
                  <a:ea typeface="Source Han Sans KR Bold"/>
                  <a:cs typeface="Source Han Sans KR Bold"/>
                  <a:sym typeface="Source Han Sans KR Bold"/>
                </a:rPr>
                <a:t>LOSS</a:t>
              </a:r>
              <a:r>
                <a:rPr lang="ko-KR" altLang="en-US" sz="5500" b="1" dirty="0">
                  <a:solidFill>
                    <a:srgbClr val="000000"/>
                  </a:solidFill>
                  <a:latin typeface="Arial" panose="020B0604020202020204" pitchFamily="34" charset="0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5500" b="1" dirty="0">
                  <a:solidFill>
                    <a:srgbClr val="000000"/>
                  </a:solidFill>
                  <a:latin typeface="Arial" panose="020B0604020202020204" pitchFamily="34" charset="0"/>
                  <a:ea typeface="Source Han Sans KR Bold"/>
                  <a:cs typeface="Source Han Sans KR Bold"/>
                  <a:sym typeface="Source Han Sans KR Bold"/>
                </a:rPr>
                <a:t>&amp;</a:t>
              </a:r>
              <a:r>
                <a:rPr lang="ko-KR" altLang="en-US" sz="5500" b="1" dirty="0">
                  <a:solidFill>
                    <a:srgbClr val="000000"/>
                  </a:solidFill>
                  <a:latin typeface="Arial" panose="020B0604020202020204" pitchFamily="34" charset="0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altLang="ko-KR" sz="5500" b="1" dirty="0">
                  <a:solidFill>
                    <a:srgbClr val="000000"/>
                  </a:solidFill>
                  <a:latin typeface="Arial" panose="020B0604020202020204" pitchFamily="34" charset="0"/>
                  <a:ea typeface="Source Han Sans KR Bold"/>
                  <a:cs typeface="Source Han Sans KR Bold"/>
                  <a:sym typeface="Source Han Sans KR Bold"/>
                </a:rPr>
                <a:t>F1-score &amp; Recall</a:t>
              </a:r>
              <a:endParaRPr lang="en-US" sz="5500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0" y="1430840"/>
              <a:ext cx="12221355" cy="108616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0224D20-F434-441C-AFB8-0EBFC87C8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47901"/>
            <a:ext cx="15975993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1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3400" y="555952"/>
            <a:ext cx="11201400" cy="1039904"/>
            <a:chOff x="0" y="57150"/>
            <a:chExt cx="12221355" cy="1482306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88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500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Web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0" y="1430840"/>
              <a:ext cx="12221355" cy="108616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519982F-9BAF-403D-830E-C02B364DC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41" y="1290946"/>
            <a:ext cx="14590483" cy="28597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5AB8B4-AB6D-4F4A-9071-DDABA00B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06" y="4387471"/>
            <a:ext cx="5433742" cy="53559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5FC3D4-D923-4CD3-8114-9E14FAB90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891" y="4024108"/>
            <a:ext cx="7169518" cy="61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1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3400" y="555952"/>
            <a:ext cx="11201400" cy="1039904"/>
            <a:chOff x="0" y="57150"/>
            <a:chExt cx="12221355" cy="1482306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88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500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Web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0" y="1430840"/>
              <a:ext cx="12221355" cy="108616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282B419-690A-4E6C-997B-3B5C275AB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68269"/>
            <a:ext cx="6248400" cy="488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474C3-6C3F-40B1-AE06-0C72CF817DA3}"/>
              </a:ext>
            </a:extLst>
          </p:cNvPr>
          <p:cNvSpPr txBox="1"/>
          <p:nvPr/>
        </p:nvSpPr>
        <p:spPr>
          <a:xfrm>
            <a:off x="537882" y="7734300"/>
            <a:ext cx="1240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링크</a:t>
            </a:r>
            <a:r>
              <a:rPr lang="en-US" altLang="ko-KR" sz="3600" dirty="0"/>
              <a:t>: </a:t>
            </a:r>
            <a:r>
              <a:rPr lang="en-US" altLang="ko-KR" sz="3600" dirty="0">
                <a:hlinkClick r:id="rId5"/>
              </a:rPr>
              <a:t>http://localhost:8080/cgi-bin/web_Sepsis_05.py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82914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262</Words>
  <Application>Microsoft Office PowerPoint</Application>
  <PresentationFormat>사용자 지정</PresentationFormat>
  <Paragraphs>57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Source Han Sans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하늘색 병원 벡터 아이콘 의학 의료 프레젠테이션</dc:title>
  <cp:lastModifiedBy>KDP-43</cp:lastModifiedBy>
  <cp:revision>19</cp:revision>
  <dcterms:created xsi:type="dcterms:W3CDTF">2006-08-16T00:00:00Z</dcterms:created>
  <dcterms:modified xsi:type="dcterms:W3CDTF">2024-09-23T07:25:14Z</dcterms:modified>
  <dc:identifier>DAGRij5Dnqo</dc:identifier>
</cp:coreProperties>
</file>